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5DA900-5321-49A8-88DE-6C872E785109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94E"/>
    <a:srgbClr val="6A5E51"/>
    <a:srgbClr val="6F6056"/>
    <a:srgbClr val="74655A"/>
    <a:srgbClr val="7C6C60"/>
    <a:srgbClr val="705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>
        <p:scale>
          <a:sx n="60" d="100"/>
          <a:sy n="60" d="100"/>
        </p:scale>
        <p:origin x="-156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4F10-56A9-4ED7-BFF9-455FCDC1C21E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1ABC-8382-4619-9A17-9A7168DFA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Andrew</a:t>
            </a:r>
            <a:r>
              <a:rPr lang="en-US" baseline="0" dirty="0" smtClean="0"/>
              <a:t> and Drew’s stories about going to camp as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6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Surplus is used to help kids who can’t pay for camp still be able to attend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the</a:t>
            </a:r>
            <a:r>
              <a:rPr lang="en-US" baseline="0" dirty="0" smtClean="0"/>
              <a:t> project’s money would be going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investment in childhood education isn’t something you see an immediate</a:t>
            </a:r>
            <a:r>
              <a:rPr lang="en-US" baseline="0" dirty="0" smtClean="0"/>
              <a:t> return on, but it is still most </a:t>
            </a:r>
            <a:r>
              <a:rPr lang="en-US" baseline="0" smtClean="0"/>
              <a:t>definitely worth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 &amp;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 chose camp joy – educating</a:t>
            </a:r>
            <a:r>
              <a:rPr lang="en-US" baseline="0" dirty="0" smtClean="0"/>
              <a:t> about climate change, especially underserved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accomplishments</a:t>
            </a:r>
            <a:r>
              <a:rPr lang="en-US" baseline="0" dirty="0" smtClean="0"/>
              <a:t> by the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4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relationships with other organizations from the 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spoke with Kevin</a:t>
            </a:r>
            <a:r>
              <a:rPr lang="en-US" baseline="0" dirty="0" smtClean="0"/>
              <a:t> when we visited…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initiatives they are focusing on right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they teach the children that come to Camp Joy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education though, they have many camps</a:t>
            </a:r>
            <a:r>
              <a:rPr lang="en-US" baseline="0" dirty="0" smtClean="0"/>
              <a:t> for all types of kids and 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1ABC-8382-4619-9A17-9A7168DFA0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0B609A-AB8D-4826-B3E5-0C00CAD21CE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567BE8-4022-4A93-811B-8E0B20003E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oyful Hearts 2013 - 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-76200"/>
            <a:ext cx="3657600" cy="6324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3183" y="-76200"/>
            <a:ext cx="3429000" cy="2590800"/>
          </a:xfrm>
          <a:prstGeom prst="rect">
            <a:avLst/>
          </a:prstGeom>
          <a:solidFill>
            <a:srgbClr val="6459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MP JOY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2939627" cy="3200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57800" y="6172200"/>
            <a:ext cx="35052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2743200"/>
            <a:ext cx="0" cy="3429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2743200"/>
            <a:ext cx="0" cy="3429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ina Bifida 2013 (24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r="19119"/>
          <a:stretch/>
        </p:blipFill>
        <p:spPr>
          <a:xfrm>
            <a:off x="5105400" y="1203960"/>
            <a:ext cx="3429000" cy="5203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3810000" cy="3508977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/>
              <a:t>Revenue: $4.2 </a:t>
            </a:r>
            <a:r>
              <a:rPr lang="en-US" dirty="0" smtClean="0"/>
              <a:t>M</a:t>
            </a:r>
            <a:endParaRPr lang="en-US" dirty="0"/>
          </a:p>
          <a:p>
            <a:pPr lvl="0" fontAlgn="base"/>
            <a:r>
              <a:rPr lang="en-US" dirty="0"/>
              <a:t>Expenses: $3.3 </a:t>
            </a:r>
            <a:r>
              <a:rPr lang="en-US" dirty="0" smtClean="0"/>
              <a:t>M</a:t>
            </a:r>
          </a:p>
          <a:p>
            <a:pPr marL="68580" lvl="0" indent="0" fontAlgn="base">
              <a:buNone/>
            </a:pPr>
            <a:r>
              <a:rPr lang="en-US" dirty="0"/>
              <a:t> </a:t>
            </a:r>
          </a:p>
          <a:p>
            <a:pPr lvl="0" fontAlgn="base"/>
            <a:r>
              <a:rPr lang="en-US" dirty="0"/>
              <a:t>89% programing</a:t>
            </a:r>
          </a:p>
          <a:p>
            <a:pPr lvl="0" fontAlgn="base"/>
            <a:r>
              <a:rPr lang="en-US" dirty="0"/>
              <a:t>11% Administrative </a:t>
            </a:r>
            <a:r>
              <a:rPr lang="en-US" dirty="0" smtClean="0"/>
              <a:t>costs</a:t>
            </a:r>
          </a:p>
          <a:p>
            <a:pPr marL="6858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Students pay $40</a:t>
            </a:r>
          </a:p>
          <a:p>
            <a:r>
              <a:rPr lang="en-US" dirty="0" smtClean="0"/>
              <a:t>Scholarships funded by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corporate </a:t>
            </a:r>
            <a:r>
              <a:rPr lang="en-US" dirty="0"/>
              <a:t>f</a:t>
            </a:r>
            <a:r>
              <a:rPr lang="en-US" dirty="0" smtClean="0"/>
              <a:t>ees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-228600"/>
            <a:ext cx="6019800" cy="1524000"/>
            <a:chOff x="4495800" y="-228600"/>
            <a:chExt cx="4788477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559877" y="15240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Fiscal Responsibility</a:t>
              </a:r>
              <a:endParaRPr lang="en-US" sz="36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97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735" y="1520223"/>
            <a:ext cx="4577065" cy="3508977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dirty="0" smtClean="0"/>
              <a:t>Hands-on plant life education</a:t>
            </a:r>
          </a:p>
          <a:p>
            <a:pPr lvl="0" fontAlgn="base"/>
            <a:r>
              <a:rPr lang="en-US" dirty="0" smtClean="0"/>
              <a:t>Cameras extend lessons after</a:t>
            </a:r>
          </a:p>
          <a:p>
            <a:pPr marL="68580" lv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camp ends </a:t>
            </a:r>
            <a:endParaRPr lang="en-US" sz="2000" dirty="0"/>
          </a:p>
          <a:p>
            <a:pPr lvl="0" fontAlgn="base"/>
            <a:r>
              <a:rPr lang="en-US" dirty="0" smtClean="0"/>
              <a:t>Funding </a:t>
            </a:r>
            <a:endParaRPr lang="en-US" sz="800" dirty="0"/>
          </a:p>
          <a:p>
            <a:pPr lvl="1" fontAlgn="base"/>
            <a:r>
              <a:rPr lang="en-US" sz="2000" dirty="0"/>
              <a:t>Total cost: </a:t>
            </a:r>
            <a:r>
              <a:rPr lang="en-US" sz="2000" dirty="0" smtClean="0"/>
              <a:t>55k</a:t>
            </a:r>
          </a:p>
          <a:p>
            <a:pPr lvl="1" fontAlgn="base"/>
            <a:r>
              <a:rPr lang="en-US" sz="2000" dirty="0" smtClean="0"/>
              <a:t>5k remaining to complete project</a:t>
            </a:r>
          </a:p>
          <a:p>
            <a:pPr lvl="1" fontAlgn="base"/>
            <a:endParaRPr lang="en-US" sz="9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-228600"/>
            <a:ext cx="4720460" cy="1524000"/>
            <a:chOff x="4495800" y="-228600"/>
            <a:chExt cx="4488305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40705" y="152400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The Greenhouse</a:t>
              </a:r>
              <a:endParaRPr lang="en-US" sz="32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pic>
        <p:nvPicPr>
          <p:cNvPr id="9" name="Picture 8" descr="Camp Joy Map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5494" r="2701" b="2839"/>
          <a:stretch/>
        </p:blipFill>
        <p:spPr>
          <a:xfrm>
            <a:off x="-18393" y="914400"/>
            <a:ext cx="4128128" cy="52620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38400" y="4724400"/>
            <a:ext cx="685800" cy="609600"/>
          </a:xfrm>
          <a:prstGeom prst="ellips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00400" y="5257800"/>
            <a:ext cx="1371600" cy="6096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5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743200"/>
            <a:ext cx="4953000" cy="3200400"/>
          </a:xfrm>
          <a:prstGeom prst="rect">
            <a:avLst/>
          </a:prstGeom>
          <a:noFill/>
          <a:ln w="12700" cmpd="sng">
            <a:solidFill>
              <a:srgbClr val="645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13725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Camp Joy campers are living proof that environmental compassion starts young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3" y="3044223"/>
            <a:ext cx="6777317" cy="2594577"/>
          </a:xfrm>
          <a:solidFill>
            <a:schemeClr val="bg1"/>
          </a:solidFill>
          <a:ln w="12700" cmpd="sng">
            <a:solidFill>
              <a:schemeClr val="accent1"/>
            </a:solidFill>
          </a:ln>
        </p:spPr>
        <p:txBody>
          <a:bodyPr/>
          <a:lstStyle/>
          <a:p>
            <a:pPr lvl="0" fontAlgn="base"/>
            <a:r>
              <a:rPr lang="en-US" dirty="0" smtClean="0"/>
              <a:t>Counselor </a:t>
            </a:r>
            <a:r>
              <a:rPr lang="en-US" dirty="0"/>
              <a:t>in Training program </a:t>
            </a:r>
          </a:p>
          <a:p>
            <a:pPr lvl="1" fontAlgn="base"/>
            <a:r>
              <a:rPr lang="en-US" dirty="0" smtClean="0"/>
              <a:t>60</a:t>
            </a:r>
            <a:r>
              <a:rPr lang="en-US" dirty="0"/>
              <a:t>% of staff are past campers </a:t>
            </a:r>
            <a:endParaRPr lang="en-US" sz="800" dirty="0"/>
          </a:p>
          <a:p>
            <a:pPr lvl="0" fontAlgn="base"/>
            <a:r>
              <a:rPr lang="en-US" dirty="0"/>
              <a:t>Students champion change </a:t>
            </a:r>
            <a:endParaRPr lang="en-US" dirty="0" smtClean="0"/>
          </a:p>
          <a:p>
            <a:pPr marL="68580" lv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upon </a:t>
            </a:r>
            <a:r>
              <a:rPr lang="en-US" dirty="0"/>
              <a:t>returning to school</a:t>
            </a:r>
            <a:endParaRPr lang="en-US" sz="1000" dirty="0"/>
          </a:p>
          <a:p>
            <a:pPr lvl="1" fontAlgn="base"/>
            <a:r>
              <a:rPr lang="en-US" sz="2000" dirty="0" smtClean="0"/>
              <a:t>Gray Middle School (KY) salad</a:t>
            </a:r>
          </a:p>
          <a:p>
            <a:pPr marL="365760" lvl="1" indent="0" fontAlgn="base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bar w/ local vegetables</a:t>
            </a:r>
            <a:endParaRPr lang="en-US" sz="900" dirty="0"/>
          </a:p>
          <a:p>
            <a:pPr marL="6858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-152400"/>
            <a:ext cx="8961040" cy="1524000"/>
            <a:chOff x="4495800" y="-228600"/>
            <a:chExt cx="5345711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5182113" cy="1524000"/>
              <a:chOff x="4550833" y="-76200"/>
              <a:chExt cx="5003618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5003618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4850591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40705" y="152400"/>
              <a:ext cx="5200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HanziPen TC Bold"/>
                  <a:cs typeface="HanziPen TC Bold"/>
                </a:rPr>
                <a:t>T</a:t>
              </a:r>
              <a:r>
                <a:rPr lang="en-US" sz="36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he Sustainability of Your Donation</a:t>
              </a:r>
              <a:endParaRPr lang="en-US" sz="36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pic>
        <p:nvPicPr>
          <p:cNvPr id="9" name="Picture 8" descr="2014 Camp Corral  (6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17799"/>
            <a:ext cx="2955925" cy="39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35402" y="-228600"/>
            <a:ext cx="5810417" cy="1524000"/>
            <a:chOff x="4495800" y="-228600"/>
            <a:chExt cx="4980359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599359" y="89338"/>
              <a:ext cx="487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Thank You!</a:t>
              </a:r>
              <a:endParaRPr lang="en-US" sz="60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pic>
        <p:nvPicPr>
          <p:cNvPr id="14" name="Picture 13" descr="cAMP JOY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89" y="1828800"/>
            <a:ext cx="29396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0" y="-76200"/>
            <a:ext cx="3678767" cy="1447800"/>
            <a:chOff x="4550833" y="-76200"/>
            <a:chExt cx="3678767" cy="1447800"/>
          </a:xfrm>
        </p:grpSpPr>
        <p:sp>
          <p:nvSpPr>
            <p:cNvPr id="7" name="Rectangle 6"/>
            <p:cNvSpPr/>
            <p:nvPr/>
          </p:nvSpPr>
          <p:spPr>
            <a:xfrm>
              <a:off x="4550833" y="0"/>
              <a:ext cx="3678767" cy="1371600"/>
            </a:xfrm>
            <a:prstGeom prst="rect">
              <a:avLst/>
            </a:prstGeom>
            <a:solidFill>
              <a:schemeClr val="bg1"/>
            </a:solidFill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200" y="-76200"/>
              <a:ext cx="3505200" cy="1295400"/>
            </a:xfrm>
            <a:prstGeom prst="rect">
              <a:avLst/>
            </a:prstGeom>
            <a:solidFill>
              <a:srgbClr val="6459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93015" y="18677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anziPen TC Bold"/>
                <a:cs typeface="HanziPen TC Bold"/>
              </a:rPr>
              <a:t>Background</a:t>
            </a:r>
            <a:endParaRPr lang="en-US" sz="4400" dirty="0">
              <a:solidFill>
                <a:schemeClr val="bg1"/>
              </a:solidFill>
              <a:latin typeface="HanziPen TC Bold"/>
              <a:cs typeface="HanziPen TC Bold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95801" y="1524000"/>
            <a:ext cx="3962399" cy="4267200"/>
          </a:xfrm>
        </p:spPr>
        <p:txBody>
          <a:bodyPr/>
          <a:lstStyle/>
          <a:p>
            <a:r>
              <a:rPr lang="en-US" dirty="0" smtClean="0"/>
              <a:t>Founded in 1938 by St. </a:t>
            </a:r>
            <a:r>
              <a:rPr lang="en-US" dirty="0" err="1" smtClean="0"/>
              <a:t>Barnabus</a:t>
            </a:r>
            <a:r>
              <a:rPr lang="en-US" dirty="0" smtClean="0"/>
              <a:t> Episcopal Church</a:t>
            </a:r>
          </a:p>
          <a:p>
            <a:r>
              <a:rPr lang="en-US" dirty="0" smtClean="0"/>
              <a:t>Moved around several times before settling in Clarkesville, Ohio</a:t>
            </a:r>
          </a:p>
          <a:p>
            <a:r>
              <a:rPr lang="en-US" dirty="0" smtClean="0"/>
              <a:t>317 acre location finally large enough to support new initiatives </a:t>
            </a:r>
            <a:endParaRPr lang="en-US" dirty="0"/>
          </a:p>
        </p:txBody>
      </p:sp>
      <p:pic>
        <p:nvPicPr>
          <p:cNvPr id="13" name="Picture 12" descr="Camp Joy Map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5208" r="2707" b="3125"/>
          <a:stretch/>
        </p:blipFill>
        <p:spPr>
          <a:xfrm>
            <a:off x="148167" y="812800"/>
            <a:ext cx="434763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" y="4191000"/>
            <a:ext cx="7086600" cy="2286000"/>
          </a:xfrm>
          <a:prstGeom prst="rect">
            <a:avLst/>
          </a:prstGeom>
          <a:noFill/>
          <a:ln>
            <a:solidFill>
              <a:srgbClr val="645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0" y="0"/>
            <a:ext cx="3657600" cy="1905000"/>
            <a:chOff x="4550833" y="-76200"/>
            <a:chExt cx="3678767" cy="1447800"/>
          </a:xfrm>
        </p:grpSpPr>
        <p:sp>
          <p:nvSpPr>
            <p:cNvPr id="5" name="Rectangle 4"/>
            <p:cNvSpPr/>
            <p:nvPr/>
          </p:nvSpPr>
          <p:spPr>
            <a:xfrm>
              <a:off x="4550833" y="0"/>
              <a:ext cx="3678767" cy="1371600"/>
            </a:xfrm>
            <a:prstGeom prst="rect">
              <a:avLst/>
            </a:prstGeom>
            <a:solidFill>
              <a:schemeClr val="bg1"/>
            </a:solidFill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-76200"/>
              <a:ext cx="3505200" cy="1295400"/>
            </a:xfrm>
            <a:prstGeom prst="rect">
              <a:avLst/>
            </a:prstGeom>
            <a:solidFill>
              <a:srgbClr val="64594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0931" y="2133600"/>
            <a:ext cx="4685861" cy="2971800"/>
          </a:xfrm>
          <a:solidFill>
            <a:schemeClr val="bg1"/>
          </a:solidFill>
          <a:ln w="12700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Focus on underserved</a:t>
            </a:r>
          </a:p>
          <a:p>
            <a:pPr marL="68580" indent="0">
              <a:buNone/>
            </a:pPr>
            <a:r>
              <a:rPr lang="en-US" dirty="0" smtClean="0"/>
              <a:t>   populations</a:t>
            </a:r>
          </a:p>
          <a:p>
            <a:pPr lvl="1"/>
            <a:r>
              <a:rPr lang="en-US" dirty="0" smtClean="0"/>
              <a:t>Partnership with Cincinnati Children’s</a:t>
            </a:r>
          </a:p>
          <a:p>
            <a:pPr lvl="1"/>
            <a:r>
              <a:rPr lang="en-US" dirty="0" smtClean="0"/>
              <a:t>Outreach to foster homes and agencies like the Boys &amp; Girls Clubs of America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8808" y="620905"/>
            <a:ext cx="348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anziPen TC Bold"/>
                <a:cs typeface="HanziPen TC Bold"/>
              </a:rPr>
              <a:t>Why Camp Joy?</a:t>
            </a:r>
            <a:endParaRPr lang="en-US" sz="3200" dirty="0">
              <a:solidFill>
                <a:schemeClr val="bg1"/>
              </a:solidFill>
              <a:latin typeface="HanziPen TC Bold"/>
              <a:cs typeface="HanziPen TC Bold"/>
            </a:endParaRPr>
          </a:p>
        </p:txBody>
      </p:sp>
      <p:pic>
        <p:nvPicPr>
          <p:cNvPr id="11" name="Picture 10" descr="Cincinnati Enquirer 2012 (19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5" b="-1"/>
          <a:stretch/>
        </p:blipFill>
        <p:spPr>
          <a:xfrm>
            <a:off x="407276" y="913293"/>
            <a:ext cx="3810000" cy="56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4572000" cy="5943600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/>
              <a:t>Camp Joy won the Better Business Bureau’s Torch </a:t>
            </a:r>
            <a:r>
              <a:rPr lang="en-US" dirty="0" smtClean="0"/>
              <a:t>  Award for </a:t>
            </a:r>
            <a:r>
              <a:rPr lang="en-US" dirty="0"/>
              <a:t>Business Ethics in </a:t>
            </a:r>
            <a:r>
              <a:rPr lang="en-US" dirty="0" smtClean="0"/>
              <a:t>2008</a:t>
            </a:r>
          </a:p>
          <a:p>
            <a:pPr marL="68580" lvl="0" indent="0" fontAlgn="base">
              <a:buNone/>
            </a:pPr>
            <a:endParaRPr lang="en-US" dirty="0" smtClean="0"/>
          </a:p>
          <a:p>
            <a:pPr lvl="0" fontAlgn="base"/>
            <a:r>
              <a:rPr lang="en-US" dirty="0" smtClean="0"/>
              <a:t>Recently celebrated 75 years of service in 2013 by exceeding their fundraising goal of $2 million </a:t>
            </a:r>
          </a:p>
          <a:p>
            <a:pPr marL="6858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Cincinnati USA Regional Chamber’s Nonprofit Organization of the Year (2013</a:t>
            </a:r>
            <a:r>
              <a:rPr lang="en-US" dirty="0" smtClean="0"/>
              <a:t>)</a:t>
            </a:r>
          </a:p>
          <a:p>
            <a:pPr marL="6858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In the fall of 2014, Camp Joy opened the Rachel A. </a:t>
            </a:r>
            <a:r>
              <a:rPr lang="en-US" dirty="0" err="1"/>
              <a:t>Hutzel</a:t>
            </a:r>
            <a:r>
              <a:rPr lang="en-US" dirty="0"/>
              <a:t> Observatory after 3 years of planning &amp; construction</a:t>
            </a:r>
          </a:p>
          <a:p>
            <a:endParaRPr lang="en-US" dirty="0"/>
          </a:p>
        </p:txBody>
      </p:sp>
      <p:pic>
        <p:nvPicPr>
          <p:cNvPr id="7" name="Picture 6" descr="Chamb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/>
        </p:blipFill>
        <p:spPr>
          <a:xfrm>
            <a:off x="6019800" y="1447800"/>
            <a:ext cx="2590800" cy="939538"/>
          </a:xfrm>
          <a:prstGeom prst="rect">
            <a:avLst/>
          </a:prstGeom>
        </p:spPr>
      </p:pic>
      <p:pic>
        <p:nvPicPr>
          <p:cNvPr id="8" name="Picture 7" descr="75th-Log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"/>
          <a:stretch/>
        </p:blipFill>
        <p:spPr>
          <a:xfrm>
            <a:off x="6888375" y="4557183"/>
            <a:ext cx="1722225" cy="1799167"/>
          </a:xfrm>
          <a:prstGeom prst="rect">
            <a:avLst/>
          </a:prstGeom>
        </p:spPr>
      </p:pic>
      <p:pic>
        <p:nvPicPr>
          <p:cNvPr id="9" name="Picture 8" descr="Observatory 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68880"/>
            <a:ext cx="3048000" cy="20269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5800" y="-228600"/>
            <a:ext cx="3810000" cy="1524000"/>
            <a:chOff x="4495800" y="-228600"/>
            <a:chExt cx="3810000" cy="15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547579" y="311895"/>
              <a:ext cx="3706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Accomplishments </a:t>
              </a:r>
              <a:endParaRPr lang="en-US" sz="28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sp>
        <p:nvSpPr>
          <p:cNvPr id="2" name="AutoShape 2" descr="data:image/png;base64,iVBORw0KGgoAAAANSUhEUgAAAKoAAAEoCAMAAAD/p5rXAAAAkFBMVEX///8WFhYAAAD+/v79/f0UFBQYGBgRERENDQ36+vru7u4ICAjr6+vx8fH09PSIiIgvLy+UlJQqKirV1dXh4eFycnKVlZXOzs5hYWFDQ0MkJCTFxcWgoKDm5ubb29u2trZLS0s8PDx+fn5VVVWCgoLHx8c0NDSxsbGoqKhsbGxSUlJdXV28vLwlJSWenp53d3d0iU7RAAAgAElEQVR4nO1d13riSgw2U1ywMTW0BEJJKIGE93+7o18zNgZsg0lCzsVq99tNXOUZjbo0jvMP/sE/+Af/4B/8g3/wG6CUpL/4abpvLledTqs1HDjmyP8LgCehFbw3V74Qvu/RHyH6TvDXiF2CBE7dtxahqXWtVtP444nnv8YrF+L1TAiPkNQ1VxtcXbFTf43WEWjieeYn/Q6NJzDMghaTv0bwCJJWk3R6C1foMzQZbfH+1whmgGi0d/AFTbt2a+egxctf45cFIMpouuejSvB/QFXSvINGe4dQ2BV/gan+n4xqECg79Zdj+T8b1UA6E4NoMa66Jl7/GlFAvUk0mkefJ8uq+3cIShrOQCknWI/t1J8ha4aZuYH+W74Klk+MdDAj9pQ/olqnQ629eeMvUZXKiZsi1G7R5HtCCDPWWmz/DlMHUvR9zrI+bz1pUqda283+08Nv7p8xAOWwnvcmwnMiJdJ0ad4Jz9FbN3KcXWhOit4foUrrKXCmowtOahQpmvd5sxvjixbCLCt/9lfqKi0pZ+2FeSupForOYQA86ZqNsJ8g2s4fWQHSid+Epy/UEkz87jVyWNwq593OPq2q6Z+gCV1vsrTy/jjz9CcUrWaPL5Eswzo+nyNKHWKMH48qLf1uR5wMKKv7QszWCfOElq12IqEKUlb/wggg2+kVan52SWmXltJuoKC0giZ55NvC8Fvt0qDKvyBV6bwQMz0lUy3EtgtWG0hjRNO/e2GFmOvXeg7kxWPRJBRUU2SZPuY+FLszZUTJqOWzlo3v2OPWBw+rIg2FWGU6pBDyZDjPnp1TM5/W0FbUrMYi+n/BqEiP2gqdEfmkqYjxOnCC0wnm6TdjrsXBefTkMxCmbnZBub5YRMzuT9FpdDx7ldgFYFwPBfB0wpQXlDaCiYZsDptZOhleRDxVOc2EmYnRHyh/tKSCrTiTTW85op0w7SVUEnb+QqOWFtPj9ItPLKcLOqQxTj7J9/9GoAZPglU8i6gnhjHzhEtUp5agtXh+OJNin2kT0iexTWjyX4CVupCYNP9PdvmLtfN4vyq9v53hp64WnW4BFtKJjCrjiuaDsQSw6pmRpVosG8Wy8ssMqhg+FkkDijSUjF2qxYKVuoK5bTFP9efxwzk/m9A8+9am98SmbLV0efV5ovtwKUXzHPTGvmX79K8f7ktveGFORUtKPnpJ0VQHI5GyUzd0u+V68gdUKvFkzO+HAgnKjJByRWvilBofCt51r1Oy7H4FJAv0vgB7MraUmNevsMouZkAMHPXgQYWOkqjzcEWI0VV7ni53ofg9nk6dqedbRx9R4PyKPkcI9kmoiejhUorIrTE6+k7FKL5Cf4Qq6d6k9z/clibr9CASZYqU08CR5RNLX/IRel5M0uHBoxo463Tx63AeX72BPmTu/4nsJ3XOS1WpcXR1pEinddy/cVAH8zAx9zw9ca7bSEQAWswe7UqBJvqWuB3Igp7esKgJ07oPDeERCGZAOc+pPDVuh1vuafiP9/pJspD9RPLTSN00qbAAxcN5qkzsDmD6dluSBBFAV8wfS6ngnq8pnxLbW+WkJFR3D11VUIomn75d/OFVFSUDXfquh2pUpBalYspze+z/velGHtVHcgDC6zk1+8QrQr63RkiIVh+KqnLiebL6SUzKW60kCXeFeCgDgHc8wXSJGNWt9ykn8mH//SZyZzBNYlLe5xX75BQI1fDBrt+hkVNkIu+hX9+MK13o+7OHYUoE95pE+EGoVVRPogD6vEdpVkGg4jmHm3UtXFZzOMtAOSstvn4LtzMIpPWk6ZqnK2oecFLsQn/+oICKlD3X4ygOlJRqtjzMmYWoPYoHSDKn2I/qimGhK8eYWDleYIloNWk3j7Gtu4b5a29cuDzAE3q7+qVzneBZ0MJqXDEXfwiGopb6nAuAdIRgVpCOROYYKOcROsu7ZVRiWKJOBbT05jkhC5zSWvur4NdHlZ6/FDbg2CtcG0iwEeGwgCDnPts3v4wqrXczqC5y+PJXv0JQpTH2wiLDlFiA9me/iSaAhmlppH/4QbNbEJYgXOHGDKN8XGE96F/PrZZ2UDVS+AokP9yYG8gI8ZGvcfXwCH/268vKJnFA9hcp/tBJOSFAjKZWQzi9kEPBSFj+VWztoHqtqPASqeKRVRFDf4PIZXBG1AvEgsNRFY3sDjA8FSy1kFFlwtI1T2wbWGfZ8yYVhOjj9VcNl65JmPU/gpIB2YtMOohoPdM4nxJtTJYj6Tqr+NcogIbgYLz+8OTnEyodjFzviClire3AOXG7KpobjfSLL+eSjn8EyJ7uwT1tAjkF1xBVHsRpDqgWy94JEZhsEPpib+KoX4ldSeipzKj84qxIzko4zazVNeE9MwtLvyeggdfslPmdiBAZ1C3PMqoi4AD2Zb6qFosMcSskWLpQzpG09hvkKp01LypvXMyoaJ7nZ4lr0GwRzkrtBcSPwHhdRIQbv+QVnIUwU0j4F46Ecia52f/ENKAyHjWtndF5aWX9CqoDVv69VqN4KUDw5mCK1DBPPNWP35ikWcHX/QuoHpjAoFEVelMskeSMKtBaHXVtZfxI0BN+GFVwxfqYKbXVcFTJqK5zR9Ug64fdlI0a56yusaH9kzQAab1mlbo80/zozMgFnzhpwFMiaVjZ6NXhVBV/+h0AYfMRIm+udSXZrFswqgbE0iTVcY4rWKuriQR+VAzQh0+5SO5K+r504iv1P+sk1VbNQ9eEkNs/ygUUB/01ZxyU46o+/BJctR5Lc5lNtdU/XmhDtskI2SkYgdLrYABcVtNlh/VoqCztleEc7O+nOIGUXWaq/rUwqnLqyF4uHFVXLNJru0koEc6WH0u5kA5nJdMzy+lKMqXoktoqv3O8f2GGVWt20v4UqmrlIwv9WhwVgxOM/EISQBJwMtFS1sdWs/U/o5/TWziN68ZCo57wa0XFdcScUg0yOIo2aMA/xQX60EJvq4pVRNc+cm5yh/WIKvFWtUvUcDixfghgg/rXs30YBVKvW8X0evSuQxlMilg8/VNFTD1tvvymSSIU4sNpCUuWVuXxOl6DNj+rwL9RCWBqQLnwvPoNWJJYU4hir/OrQbW3OrkhmBmXgYvqgO9LLYVwOg3q4rpqiUJ1sYxBh72ZuKxedPWptSONuW5wHXzblQ1DreWzl+p6wodUS/arQilpiguuxRl22WebLD0ubvbn8XdRRVyU+B8tquvGJXLTQsT7Wfi8exdqln86/44KAvYauTYG9k1UmVT1VTMIcpyMGiLHKVdX0H2NnXEbu8kkw0Y9eYiCL65mBh+OzO/lNCp2qmgRXYn6Abfo0zd9KZB/ixWOeiaLKTOR87QFINZP6q78VYUUiHwcnJVfY3f5VVS37CjysAK50p5W11i4bsKoarXz/DbUiKlExdK47zsuDOlEJHpuyDc2BZS87JFvy7UCgSOfEnGgEVoLTh/Cnu+e55lPcVlvuR9Vtqq1uFoVo4w72rJPDveYaXgRyerv596X+UT/WlJpOZj43XVNhUOSGa40DExCEyuQTIqz/BuVYrctiABVDd8YVeUcwlpJOC2FBs+jwZToU3hperiRsiLKnVykldfHvqsTGvkOqnNfi+tClejkqKLgJ4/MG/MAZvPMF3JuA69IvC2I3HyHVoNPj9b/9Se8nBmrROCzBlsixG1dUknLHEgJ8bhI2bt7aZGmdlNJfFtcqCdiHMMSiUTNG5ez93hu9UE9/kYe9rOAknnLqJ6LUeh24PITAT+aLJbM0gbE0PXgOxH4jSAecsOcPOc4VjTyxegMpgVtrIpQJQbcFKZhBH/VnaguBBSJq5qvrF9qfaQvdTg6tLueiUl6izFgv5E0uAuxeK9eZrTaM1Rh9slIhI0bkkYH9lP1qaJYBVa+iG9IipAZaZWl1lciw4F1AJZD235quLzTeAk+w6UsJrMUiNz658MKW4okbP0mLSSwAU/37pZhkWtZ+RUgHTE4XJCre83NlQXDBeiem8bmErritpRv7rOy4Xr7LL63l4ApZMRbX/zgLhfGQFzXqhhVtK9xui1x2huA9P4btSW6v77yuZWEuEU6XsIepSm3vYn71zyJY4wVwjWQNyYqYc7Zl621Du/yYLyKQ7Ub1iJMC2/LQoeXYOqGanebhP2KPXFIxT6WCmp9vQTnBHpmSvzVPQXuzYq95mgNBW82JqxvEh4ZkAlzvbF64xS2ojimmvs2xNOfXWaRpHpU05KUbMw5h/+u0uGhV9He4aujD7L+wlFQEVWZaNlIOKysYM1n1XUyFci45XmiV7UAGBxvF1qBXFnFHh3u4HEKlfVIxqlq15uiaEMBleMDnTsSzlHS0ILXPKjWq1SCCUNDQ4S8Xjlx1F/f4Ky8AKX6qwa72c5PXH2W0wu1Ea5VZ9O/odWQvAjpkvKS44C6vC4PVeM4EF+V15UoTv68A27yfE6QzB2W5cfmg7ghc2vQbF9As9nOOXr99aYtS2WnEBFb4AfXnJXwat4Kt6khE9Ij9bjSdBLPidzrqB7b6FyDW/UJSOZqPiGarfoquEIACSe8BfzlbS+eCl01yZlQHV0ZVTr7dpxgLxfDDAXcqFAMBbOACpgC1YJE5eNFanNcNvMLXMlWCp/65my/3bxRZyZNAHHyKqgq51qm8alMaV7QAnwBWZF120hFYw91nJVwBapXIiuKm4Iy5KTZaNebOcl5eaNcV3IriK6rcACD6rVrjk+UQeeSAjLL/tZsCsRm/I/bETWTdW1Us2el5GzcE8imAFR48VTcGCnPwKrKDfLSH6i9zh2qmVPv3NIa4RRuM63tG5TTuJRQd4QiyOpZilVVVFfx7YNCHCPoDs7gfXKHag6X+2fVGsJWTn3H5epQ9nh+Tas8sT1Q1nAtsgjTdVyVxpfvl5q8OlORpfWgICKc4EBXQKk316ns2uT+4eUjrRAtKy49K4BhTh4I89KMau/YDAllOu0bdd9gw8MpZXrYuPiuqthYn5VRPeQ0nEXUZDs8wlNzXTcvaAxPDu+tk6S+3J0dvtqfZVAd1XaefCNUxyIMRejTv/Q/6Slt1sBi/p1B4LBos+If4bB/PO5ulFPmQ1XI2q5Mq5tWzgMJ1Q5XiKZJSp5YBqS2xzqTEsj+x6VUtjOcuZbjKFoc5BW/66T6qO5FDnuzqBJ/pz9JFiIyE2Pjq/I8c8K12ZkRu7M9HLfXI2e7GFPu0FhZBDznudcsqtodA3xWUzmtC6i63jg9jIqXgFF1a+lhOIu9VlEZnH3Be3VUB3mhAIuq2MQNguk6rfaKMWZij8P16YbTQOAtZwIQXXP4i3MGRa8kTUGBA1RGdSqWl09MUE2a/A/Q+hHBFIzqMXnwGVmvuCgSx+b1Ns29LBkK/G8jZlV1h8Y4J8J+RNU8ra49k/GbQRWLBlkpOGxQ5RVNUoJTAcW0lFidL3GjHZaBVs4GCeejioZq3Ec7iyoqSXE4OkHVZuRrEZdwAIloS/Vm9zNulFeEKlKagueRT2rpzjlFNdh3PM+lw9JwAItqsPY95hfFioDJLrohs+8MDogGXbikLAfAnxq2/6kJtycNX615LkCz/So+G4YDwL2rcZwO0y1Q2IqXFT1odkfPi424bPyY8lUCwyn9D045sHwVh5l/hh/cEDDiqiVtoabDbVAqWqWMtK0hqALPIpydD8AR1RrLLAxws4HyMe2lvdi4qs5tx0YEJK1ZTbuO8UtQliDCHZqqB7C7voeEzTxU3dDo+SGh5LLMjtkldDxMhNuJjWDVrjhe7YtZvcRNjKUnrjSczIH40wvPUw8squGu+QYYusL1aiGZYUBVe1tzeOkzB1glIuCJDzeXAgltZY3X2RlYzb1msBr5F9kECQdIo0svkJZEXXHNy+Ye9AWW17PlAKkT6A3ZlWUyAFliVYy6BJqChi8f1VcTW6BRGPpuLdw6MbYCY2YF8uYkXaSkmVFlaUWWQuDwzf2SCa6PxUfl+TeRJIxf1jVxRBUHA676d/2l1QHenSSDdBa6+M4EVa4Wp6uJD9tWwQUD2xU53PwaSM6E9Ftx1pQ7l1bow4ZMDqJVL6MDOHUm1uGZtIJk1Qj5cppr7ju/xB2xAEJw5ZvEwktUN40I0F2jegqd32OwU/Fap4P1+mA9hhJFL424YcCgbq5+8VF0jTxjp6inxVbcsY0Ym+Qur5ULAjg6Tln3p/XDtKrTwyYm3OVRxU4MydVccDtxVK8g1bjeQY++qmm3knU5EketwEluloyqToFdUzVIe9YBalYmQQiQJbOD9aHtUUYeicLizVkP+x/5rXumwltFlQkAzp2xx4zQGPqOsVg7LNANcPKXmEWsriTHDHKemEljBaTHId580psGT82nzTDPyeC04QesnCIOe34ISiQrKSk8p/8iV5xCZ0OnVJz+biXW5xr9lqJzP9Z8TZO1X3S6b5e2HmG4E2h8W1kESNTxmVT5tV1aCGccno5waG+mphVEnDn6tOjjMBZ5fZs5/Pa16WG59hZf7185o0qTQGSzvuYtykMVloDHFGikk3TyCF46BS7pXPevBDPebDfLS51EcrNMyLK7stkPSV+gZ95q40cimTR69W6emxFF+V6nWm7HEZKqGO619kPdB3gOciRA4DTmfjXv+gl8hEm0ZPNDJYfsgMtzBnHflqoZUylk8rZJHnLz4u9jyy7C3Pn/EvruvfkCJUdhUosilmi1+3stFAN0ELm7n6wKMt1UtPj8bv1GOURjz6vsWUkAFDVL980idf+3elAwvAuu7rnvZmnifIYANFd4/hqmrB3BT/iNZyyOhd+/iSrvendhd1aDeOVnUP09AmiQLXe3AGBIepklDsefwuwCopb3zc63SqUp5tqd/GJDuvrKx958aXSremd5CBa7eZU/in9w/pVJxwtMeIn46oefSVsJVPXSRs5OnpndPrbO7Z1sr4G0iQIJOo3ezHe/Nv23/mY/mMY3xLguUUVQcjJih3PzW6R08Vz8F0+m3X3/sJutxhnjzJtvEeO6muhh/jP/SFNQ7fTmovazm+fSpNeflh/zDluJoc/bn8Mz5yLZyhdi9XVtBhkzE4jMEkt96bvieTpY13+uqUMXGHoFG8zWfDHqOvn+ggTVDB5BI+pNu939pr04jGAZC5jpP8MF5FEbLgAtxgXFegl6Eujtv5qH4W4276RWny33rdwmtgTKUQXLGZcz8u5n4mOw02MLZ80fuL9/Zv5NGlGana/9MGPZ+kmng9J3PYuyTD+g+iOjKgOjCfESIhiPlttF/+V1v1/337azUJiGX6XNLvblnYn6P6QGKBRqsSNhtm1uBr1JHGdWfNBb77AXsrcqG5fifk9aez47x34ESLL0v/bdXmQxNLtOJ+nONByDJZIZy2qw0i5aJmbieb4fJk7+8XxUPRU6H+TRApbGNuRdJpX9lWVumyyYp5K1wVU6KYmH49Zoths+Nfvr9+500njstsQvAtlahbiuBXxjh82+SzCdTqIsDT16K5WDwG6Ixaj6n/uTHEkpbTbP7/R3LIP6uKxyh1DlkD1o+5gaZeTt7zdQPgHe76tkHa9vK198CIChlSTfr/9s8/FLIIrbfRbLnLV4KDalwM1GGoUUsB/fTo/qpvKU+yFAy87ikEsFVPfL4W632/7qhrWqJOg+uJ0ANqQCheKz8atsYVbsx5yKmyUSdyO52pnxm7CYF42qrN/uOASqNa9V5r1LLbW7R/6rcOikYzqYQNEJrHM5zfmEHDjmedLqZE2zIdPTAW7hoEEiOOwJ9lWrrMGszOOS7FJ7LE3PT2u09oVDpxy3n7zlGK9KUGZszM/YtKrf//rqvwQyMI/ljaTNa4yDxLqOFZocSWNZpvzCalPZOsJjoYHNfMXBbklt68eTeVIG/eRhtmwhOZqczuQvQ4nDtxgUkyQNw9EC41tPUbVffzJO9pTk8k0+1SjcFEU6b3P+odt/eXn52phk3niDXwZmI84JzrxsAqdnLpGE2P4LPxILnPSfRsvF2rZblbjypV93nPe34WjYPIargHzv6/Ax372tU/8fv+bla0Jvby4/YkY1KCzDReqeNPEOhoZjCj8AQ+OdMSS6hRnGwUjcZqqE2k4bNhxZS+7eQV6rY0zKSbSDVUla8HJCg05/aYS7O2EPikWMQQicxidf3lVNxD4NZwlanQJUEZNr8DTN2fLf8+zZLtwRuzGGtqGOqVvwR7jNlCD2n+xmDTWfzmPCxxyTfx6b1kZuTXQmRBWILr+IY8cmMe4yoTdWyCcVXfQ2SDqpqllY0P4Hw9llavniJES0xeLepjWbCCI5JcBr1S9RpS9LTOUa6oKkRVWPPZtFzBudcvCjz3t6JVF53+3BdQdUa66LrbNTVOVTUeZV4MTwTXHDbLSJ4zYxtvAHrkBu/WN7lF2gir2OySrmgLqxi8dmmyFY0B53reEEIUSaPR770OPB1eEMsUygikItJPKl/WnbhSwgcHirDcUNzaz/3zqD9bjOuZA1m8F4jioddpFPpU0KXgZVMW++deymA0jfi1s+enOs9rEzMbVaxM3tqJqmfETuFtUvzoXOy/yWTgvVJzIw9V48OLZZIghUBjOfK85VDqomoRP97WCIH1E1UsWMPGcErWmKXX8VcVbRi9n1IpAJqnSRv3hNrKY9Z7TmSDtC8QOTyyn6yEjaIpPHVlMhswjb1Ohw6+QRwDjgvvtMazWRokr0CRnmmLwXNIGYcV9fjocr0+WZewQloyreIKwty52Kz3zvI2qnRsb7zft9o9eD+Wzkd37WsS2Imf9LVOkDWMqYRioiXVaIewexaXHGtX8THPbT/RlZ7cHIW1TRCoEtOUORwqvnatfgTJ9WPC14WAec4OUPV54L3jUMsXzYqLlkVmaeehbVdFSnxqvcT3zf3IK45o45qcVl5y9a8BlmVfM69awQC1bFfS/Xwsq0AX9te8K8Z0I40lTGWKTCJODdjGrPyMp2gqppQV8z9QK2dxuIizmAy62tjgKY+Pg+175SSMy05bbxmNMqMeX+SL1yRTSy012rmd+OqnQuUGUnE5c2eCYq+pSMKrY+yOZ2tbnzaS4BPCeo8iah2u1ofkHPI6btzzwMRq/yqDpZVLvMVd0TCA92VDl/JbuM1py3nTOqDqMqLS6uTeuF0oh9g5D9i7pkWW1UeXSOqDY6GEn3QmfmZXVRdT0VrdzoPoujJOxbH9v4KpdBbtLOydZBezeqzg4ZEdyGHVXzToySOSlzUSXuJ3SRFdFN2qDJZKswwwzRcsZk+/W+hyrv6omG2bZj4nTus35ZMKpqlW8ISHlEVVm/sLY1EkvTJi2083//qAaS5B/Yym49eF8PoTZyTCwPVd7j5T1XWqGfejqqkRGMtgx2YwV9Eg+4G1Wpph4X34Q2MVN7XN2Uiyp65r7moko3pKjaLbi09bhxDw+IQCvn7iYABanNLWFMtiNdPKuTdMqnVdICiho5paOqlN2MIrn5w4fh/xF8c1Q5zWoyQid02/5ILKA9FBHAROTntNBQpqOqbBRkZcVx35ol0vC9vQmR4MyCf2wmqDLgR/OTlVZN/mVhQujwIyVu/O2AN9F06iYgfD6qioyiAs9YthFib0qQNIyM8cs09aZYY9g8UB1tWef8+MnhzEsbz2T3bQZH/np+gYWZX+TyuEjdT4pWk1/zb6sMNz9nUdgHrpaxEEwZbcK8Tp0h3wblJDkW5fAiugXXtM6adCTeFZN4+JOommTGqx7a3JpKhtbjN6Uvh0mhJbh77I7E10EVhoV332qI/AugVkUdThbDaq2zfh+2RX6rpnt78qdMin3TmPOxIv94GL8rYwfftS7784ITazSJvxnVpGWAMgv6FNMUVydJXL4r+rlxC068VtnJ447Gd9VRfS6KpTyLWaWnBXEc13sT+jPtJpC230iPTCe9Xi+K43uiHJMiVLuCc15tIkEW4sZkMgUe682m2XwbDofL2Ww2J2jZcvVi0LigNV+tRrPZcjg8NN82mz19yrQ3OYnjW6FoBaMJK6iivuWTkDRdc45TmQbPm35zsd19zOar8TiTucMNGAyYDgAZMJZOLXOEbX5cC//v8Smh+7kafey2i/b6edClcU/xkAZnLNWiwK9Cef9quN1ul7NVilqIZCYvRSOtUL0DdGa7FvbE+WnqktsafQwP7VdCOh1I4kedourWFTyr+HJOtTLPM+jxVjtu8qrSPa1KMDUbJsPHYHZm0ynycAtbKnJXs91T/5XGmSjiowjVXbq3YnbgUnTRAiI9lh61SWNlI2mKyYy7+hTpzGUp6XhmqP3WbPi2KtJX2iUpcEnDDfTeqOlM+XJCkAWQ1F2ndOO6yaiWA1Kminssl6WFaZPQlGY0HYEGwfc7rQJw6fwZg6DrQ/6Iq9jqQlSziYWMWRYv3221RrOP4XC7OLz1+1/r/et+2uvR3x5x1qheAGC7fNVgv3/96vcXi6fh8GO26hyLIkMs23xkC1GNvQxuurMiPrg9NPtf+/2U3jWp14NbOpbfAEFQj+gLpvt1v3kYDonfJOPh243wzF+3KIstcHYj4tFv7c0rMeheFP30jpSFmNPYT9/X7cXwY/SZDDSznaJRlSqOz49I4wr7HZXbKDMnjZlMEvaCBtoY3AWjKm3gWFkzTaXd667vH3AXMJLJqxwpM8pXUCfyaD8ti9KUZJ7CJB35U2m2eY+2O46nCGT++wf/oAhUDJ7NzDyKsSrr3Wd4qrDtlmXxNofFUZPBOzux4shob3Tr0aclSb0NEOyuRwF3BYgiZiV0MXLSGtHE+O3iiN/WkHCnR/yK2KaMOI3uey8uJttn4XM2MCk5fcfpPUEedPoxe7R9ksmeu9tzSsN0CEYy7mNPWLPj0kZknaE7wbHcEctwpBWYEFRTcJuIkbAu9jXeF/ruEGka9AO9e76YcqOxDYRC6ysuQRV59iRS6U0DVxB22hMfddPMlZ6k0T8GPlqhIVfEMsigeszUjOnOsWmmsACq89DEJOdoA4DQvU32ePUyUC0AAATTSURBVBWss3r4kij06JmkooR73jvL90L6pbAZx15wmTza5fQjlxCbj8bCxYZQpB2MV62W8PzxxOmRskGnXBF2Grmjil1akXjQRSKycno0dmhA2dM+Xt1G2vfEoFqjp3bou1dx5Gt3tfoU9Oh3J6h5/nzXEsU9jmIS9PTOA4nn4CA8dxM40UJAuk3paBDXnz+RW74lvPeEAfIgDKryiCroY0S0wgW/rgeckHEOy4Mm4w37BdGEGEc33dymp756NdFt+OEsiKN9x/dbQU9ge6z4xY3KRPvevHMyRswG+VBb5NlMuYIfQWjxVReeiSeod+eSVhU2DQqHdDstnUMIe30ozLbRT9iNxnmnsytCS1pCl9xCaQ1U8fOUSG7fFWYnr6jUW7gXNsLkjwJe7DSL4yhBlRbIy17wQ427gt62IEu227SomuQc8Uy/v/LDnpzA9TpuOOTdaBqIigqsSridkykhVF8NqpzNIZ7qQocjNCMs1eQsqi+CNypQXGguekBVBqpHbxu0+ZTJNKO32cocfRxVmnY1wFw4DVrVNIyiPwtFTLb7UKF96UgxKfB3tgmb7liLad2gioZx/sj5EDXSx3fl1QhHVNsmty82qOrP0WhO6vsqbto55xQplBOwXZL0gEG8B+u+44k6EilEjz5t2hfi/RXNVRz+t9EKkVr0KrwWnuoRPTCqgIHwV6hJQ9Oswgy2LKobYbb1C1REIzmZipoOmZE9Y36xZEyTQiziVqfTItq0BEDTGW5fXmY+OvGiO9YoHGOQ20PuHr4MRfNlM2dNlG4Gs6JvfXciS6uEAOhUvn64QpfXjVtU3wWSHiBUBvTpdearxKM+B3gBeI718r3aL0+XlQyEyzlLxJkcbqyLHKvgM5yPsaNEz1SaeVpspeGrofZWPUdFCQEseFLoxfWNq0s3sLMcIPrkfeCkE9McPtErw23vfYw2DDLyPdO6OGgnizjDrFLqDXlIOp6PdBJaTD5TM5oBmLPehNdkDz2tB3iqIQAaGWKsg739/rK6REZVQQjSoyNnuhRoxdXlSf8iMorBW4gvxs5gRscuRQBmGA24tyy/kCUkYuSCudxMaOR7fHYJNmZubhJHIQYe+iOyAPpEuCMn7tC7ZTAsR/XVoCobK/P9oc2PQCYSVljbkfWOZ+olPdG9QLUuTPqSEwmkXL1zyynejlLrBkoYTf7LAI2smQNIsPAN0Srb/cSl/B4acQh6TljeztmOKgmjFZr7eCFxKWlRRZ4cPcgZjLHudUhkeoEqKwNsgMyRy6i0z1lxDtMRCHEDfqYC0gto7lkEbMC56yHeRle3BrxZCjwFfnkFyKvgnciJ9wZ9aDcj3uvboBrIHXijdOqcDPoxMLLxBNUWd1GDNUaHnrhTDW968gJ1qt5BB3m2ocDy9oYjBjOi2To78lrLteJUzf0MmtW6LDhhwn/S/sT6Y+L1V0kqEZ+uQzybAzJ7r7kySU+2GdBJ8U5ye0ZeyvN6cI4yQGyzIvzPzPoHeSCtvmStG2X98tKcAAlxLFsZ6uXrkmQXG8NKHsLnbXfrtEOBTF39TuLxd5IQubQ1PPaRyj6lUAdUia8DEBx9K6gJMDndaU2CdDL+kLREwTw8dcmYeJWyjbAVn0F2uHGBJEUHxzsy/6blD0fs/gPhLAkmHKZ1J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84116"/>
            <a:ext cx="1002746" cy="17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6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Board of Directors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382000" cy="1984977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Representatives from Cincinnati Children’s, Fifth Third Bank, E.W. Scripps Company and others</a:t>
            </a:r>
          </a:p>
          <a:p>
            <a:r>
              <a:rPr lang="en-US" sz="2300" dirty="0" smtClean="0"/>
              <a:t>Grandfathering-in system to maintain diversity and connections</a:t>
            </a:r>
            <a:endParaRPr lang="en-US" sz="23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-228600"/>
            <a:ext cx="3962400" cy="1524000"/>
            <a:chOff x="4495800" y="-228600"/>
            <a:chExt cx="3962400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953000" y="152400"/>
              <a:ext cx="350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The People</a:t>
              </a:r>
              <a:endParaRPr lang="en-US" sz="44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pic>
        <p:nvPicPr>
          <p:cNvPr id="12" name="Picture 11" descr="Camp Joy Boar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8333"/>
          <a:stretch/>
        </p:blipFill>
        <p:spPr>
          <a:xfrm>
            <a:off x="1600200" y="1524000"/>
            <a:ext cx="59851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90600" y="2133600"/>
            <a:ext cx="7315200" cy="3505200"/>
          </a:xfrm>
          <a:prstGeom prst="rect">
            <a:avLst/>
          </a:prstGeom>
          <a:noFill/>
          <a:ln w="12700" cmpd="sng">
            <a:solidFill>
              <a:srgbClr val="645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1752600"/>
            <a:ext cx="2514600" cy="4114800"/>
          </a:xfrm>
          <a:prstGeom prst="rect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1752600"/>
            <a:ext cx="2743200" cy="4114800"/>
          </a:xfrm>
          <a:prstGeom prst="rect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Executive Staff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-228600"/>
            <a:ext cx="3868348" cy="1524000"/>
            <a:chOff x="4495800" y="-228600"/>
            <a:chExt cx="3868348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858948" y="152400"/>
              <a:ext cx="350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The People</a:t>
              </a:r>
              <a:endParaRPr lang="en-US" sz="44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484006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Amy Thompson</a:t>
            </a:r>
          </a:p>
          <a:p>
            <a:r>
              <a:rPr lang="en-US" sz="2000" dirty="0" smtClean="0"/>
              <a:t>Executive Director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876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 Hackman</a:t>
            </a:r>
          </a:p>
          <a:p>
            <a:r>
              <a:rPr lang="en-US" sz="2000" dirty="0" smtClean="0"/>
              <a:t>Marketing Director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457988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Michelle Slocum</a:t>
            </a:r>
          </a:p>
          <a:p>
            <a:r>
              <a:rPr lang="en-US" sz="2000" dirty="0" smtClean="0"/>
              <a:t> Finance Director </a:t>
            </a:r>
            <a:endParaRPr lang="en-US" sz="2000" dirty="0"/>
          </a:p>
        </p:txBody>
      </p:sp>
      <p:pic>
        <p:nvPicPr>
          <p:cNvPr id="12" name="Picture 11" descr="Amy Thomps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9" y="1905000"/>
            <a:ext cx="2314031" cy="2895600"/>
          </a:xfrm>
          <a:prstGeom prst="rect">
            <a:avLst/>
          </a:prstGeom>
        </p:spPr>
      </p:pic>
      <p:pic>
        <p:nvPicPr>
          <p:cNvPr id="13" name="Picture 12" descr="Kevin Hackm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7" y="1933575"/>
            <a:ext cx="2480733" cy="2790825"/>
          </a:xfrm>
          <a:prstGeom prst="rect">
            <a:avLst/>
          </a:prstGeom>
        </p:spPr>
      </p:pic>
      <p:pic>
        <p:nvPicPr>
          <p:cNvPr id="14" name="Picture 13" descr="Michelle Slocu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22393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3" y="838200"/>
            <a:ext cx="4262717" cy="5109177"/>
          </a:xfrm>
        </p:spPr>
        <p:txBody>
          <a:bodyPr>
            <a:noAutofit/>
          </a:bodyPr>
          <a:lstStyle/>
          <a:p>
            <a:pPr lvl="0" fontAlgn="base"/>
            <a:r>
              <a:rPr lang="en-US" dirty="0"/>
              <a:t>Dining hall newly </a:t>
            </a:r>
            <a:endParaRPr lang="en-US" dirty="0" smtClean="0"/>
          </a:p>
          <a:p>
            <a:pPr marL="68580" lvl="0" indent="0" fontAlgn="base">
              <a:buNone/>
            </a:pPr>
            <a:r>
              <a:rPr lang="en-US" dirty="0" smtClean="0"/>
              <a:t>    renovated </a:t>
            </a:r>
            <a:r>
              <a:rPr lang="en-US" dirty="0"/>
              <a:t>for energy </a:t>
            </a:r>
            <a:r>
              <a:rPr lang="en-US" dirty="0" smtClean="0"/>
              <a:t> </a:t>
            </a:r>
          </a:p>
          <a:p>
            <a:pPr marL="68580" lvl="0" indent="0" fontAlgn="base">
              <a:buNone/>
            </a:pPr>
            <a:r>
              <a:rPr lang="en-US" dirty="0" smtClean="0"/>
              <a:t>    efficiency</a:t>
            </a:r>
            <a:r>
              <a:rPr lang="en-US" dirty="0"/>
              <a:t> </a:t>
            </a:r>
            <a:endParaRPr lang="en-US" dirty="0" smtClean="0"/>
          </a:p>
          <a:p>
            <a:pPr marL="68580" lvl="0" indent="0" fontAlgn="base">
              <a:buNone/>
            </a:pPr>
            <a:endParaRPr lang="en-US" dirty="0" smtClean="0"/>
          </a:p>
          <a:p>
            <a:pPr lvl="0" fontAlgn="base"/>
            <a:r>
              <a:rPr lang="en-US" dirty="0" smtClean="0"/>
              <a:t>D.I.R.T</a:t>
            </a:r>
            <a:r>
              <a:rPr lang="en-US" dirty="0"/>
              <a:t>. reports and composting initiative  </a:t>
            </a:r>
          </a:p>
          <a:p>
            <a:pPr marL="68580" indent="0">
              <a:buNone/>
            </a:pPr>
            <a:endParaRPr lang="en-US" dirty="0"/>
          </a:p>
          <a:p>
            <a:pPr lvl="0" fontAlgn="base"/>
            <a:r>
              <a:rPr lang="en-US" dirty="0"/>
              <a:t>Water </a:t>
            </a:r>
            <a:r>
              <a:rPr lang="en-US" dirty="0" smtClean="0"/>
              <a:t>treatment facility</a:t>
            </a:r>
          </a:p>
          <a:p>
            <a:pPr marL="68580" lv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on </a:t>
            </a:r>
            <a:r>
              <a:rPr lang="en-US" dirty="0" smtClean="0"/>
              <a:t>site</a:t>
            </a:r>
          </a:p>
          <a:p>
            <a:pPr marL="6858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Selective </a:t>
            </a:r>
            <a:r>
              <a:rPr lang="en-US" dirty="0" smtClean="0"/>
              <a:t>harvesting </a:t>
            </a:r>
          </a:p>
          <a:p>
            <a:pPr marL="68580" lv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fosters higher rates of</a:t>
            </a:r>
          </a:p>
          <a:p>
            <a:pPr marL="68580" lv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CO2 absorption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77372" y="-152400"/>
            <a:ext cx="4946853" cy="1524000"/>
            <a:chOff x="4495800" y="-228600"/>
            <a:chExt cx="3889463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700327" y="130023"/>
              <a:ext cx="368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Camp Joy is green!</a:t>
              </a:r>
              <a:endParaRPr lang="en-US" sz="36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pic>
        <p:nvPicPr>
          <p:cNvPr id="9" name="Picture 8" descr="https://lh6.googleusercontent.com/MDSguD7eRtqHj3rHZWzxaUPXFuiNQodnzSL5WDTtuX_gemR1LrS8o9ipR8y8DHS24hmxlztGggUDmO6Y4Ce5oq_ciTt2S_50nX4dDOX6PcqPU4x0HoPzfTgy6tkV_4VmIbBBGWOWu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67" y="3983567"/>
            <a:ext cx="4343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h4.googleusercontent.com/W0mY8uULZYFYnzSF3blJL47ypa74NqYS44UDDCCzuxoeWe2iQmEuOvaa3O3sjJUCYAjwZYZlGie_IuvypXNgLmNR0XzaopV-mh4aWOKZ3s7mfs_Vszsn-jic5QgbJJLtivdKrvrXr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7995" r="20222" b="13415"/>
          <a:stretch/>
        </p:blipFill>
        <p:spPr bwMode="auto">
          <a:xfrm>
            <a:off x="4495800" y="1447800"/>
            <a:ext cx="3979333" cy="245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133600"/>
            <a:ext cx="4953000" cy="3429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1219200"/>
            <a:ext cx="42672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1600200"/>
            <a:ext cx="4343400" cy="4191000"/>
          </a:xfrm>
          <a:prstGeom prst="rect">
            <a:avLst/>
          </a:prstGeom>
          <a:noFill/>
          <a:ln>
            <a:solidFill>
              <a:srgbClr val="645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5011"/>
            <a:ext cx="5921461" cy="3661377"/>
          </a:xfrm>
          <a:solidFill>
            <a:schemeClr val="bg1"/>
          </a:solidFill>
          <a:ln w="12700" cmpd="sng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Diverse menu of pro-</a:t>
            </a:r>
          </a:p>
          <a:p>
            <a:pPr marL="68580" indent="0">
              <a:buNone/>
            </a:pPr>
            <a:r>
              <a:rPr lang="en-US" dirty="0" smtClean="0"/>
              <a:t>   grams tailor fit to school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curriculum </a:t>
            </a:r>
          </a:p>
          <a:p>
            <a:pPr lvl="1"/>
            <a:r>
              <a:rPr lang="en-US" dirty="0" smtClean="0"/>
              <a:t>Ever-changing Earth</a:t>
            </a:r>
          </a:p>
          <a:p>
            <a:pPr lvl="1"/>
            <a:r>
              <a:rPr lang="en-US" dirty="0" smtClean="0"/>
              <a:t>Rocks and Minerals </a:t>
            </a:r>
          </a:p>
          <a:p>
            <a:pPr lvl="1"/>
            <a:r>
              <a:rPr lang="en-US" dirty="0" smtClean="0"/>
              <a:t>Garbology </a:t>
            </a:r>
          </a:p>
          <a:p>
            <a:pPr lvl="1"/>
            <a:r>
              <a:rPr lang="en-US" dirty="0" smtClean="0"/>
              <a:t>Wetland Ecology</a:t>
            </a:r>
          </a:p>
          <a:p>
            <a:pPr lvl="1"/>
            <a:r>
              <a:rPr lang="en-US" dirty="0" smtClean="0"/>
              <a:t>Forest Ecology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Copy of 462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33" y="762000"/>
            <a:ext cx="4247536" cy="5638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35402" y="-228600"/>
            <a:ext cx="4444999" cy="1524000"/>
            <a:chOff x="4495800" y="-228600"/>
            <a:chExt cx="3810000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561114" y="152400"/>
              <a:ext cx="3668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Outdoor Education</a:t>
              </a:r>
              <a:endParaRPr lang="en-US" sz="32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038600"/>
            <a:ext cx="3657600" cy="1066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2800" dirty="0" smtClean="0"/>
              <a:t>Leadership training</a:t>
            </a:r>
          </a:p>
          <a:p>
            <a:r>
              <a:rPr lang="en-US" sz="2800" dirty="0" smtClean="0"/>
              <a:t>Group Initiatives</a:t>
            </a:r>
            <a:endParaRPr lang="en-US" sz="2800" dirty="0"/>
          </a:p>
        </p:txBody>
      </p:sp>
      <p:pic>
        <p:nvPicPr>
          <p:cNvPr id="10" name="Picture 9" descr="Camp Joy Pi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343400" cy="579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5200" y="-228600"/>
            <a:ext cx="7647432" cy="1524000"/>
            <a:chOff x="4495800" y="-228600"/>
            <a:chExt cx="5793509" cy="1524000"/>
          </a:xfrm>
        </p:grpSpPr>
        <p:grpSp>
          <p:nvGrpSpPr>
            <p:cNvPr id="5" name="Group 4"/>
            <p:cNvGrpSpPr/>
            <p:nvPr/>
          </p:nvGrpSpPr>
          <p:grpSpPr>
            <a:xfrm>
              <a:off x="4495800" y="-228600"/>
              <a:ext cx="3810000" cy="1524000"/>
              <a:chOff x="4550833" y="-76200"/>
              <a:chExt cx="3678767" cy="1447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50833" y="0"/>
                <a:ext cx="3678767" cy="1371600"/>
              </a:xfrm>
              <a:prstGeom prst="rect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50825" y="-76200"/>
                <a:ext cx="3505200" cy="1295400"/>
              </a:xfrm>
              <a:prstGeom prst="rect">
                <a:avLst/>
              </a:prstGeom>
              <a:solidFill>
                <a:srgbClr val="64594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726709" y="147145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HanziPen TC Bold"/>
                  <a:cs typeface="HanziPen TC Bold"/>
                </a:rPr>
                <a:t>A Holistic Approach</a:t>
              </a:r>
              <a:endParaRPr lang="en-US" sz="3600" dirty="0">
                <a:solidFill>
                  <a:schemeClr val="bg1"/>
                </a:solidFill>
                <a:latin typeface="HanziPen TC Bold"/>
                <a:cs typeface="HanziPen TC Bold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76800" y="3886200"/>
            <a:ext cx="3505200" cy="1371600"/>
          </a:xfrm>
          <a:prstGeom prst="rect">
            <a:avLst/>
          </a:prstGeom>
          <a:noFill/>
          <a:ln>
            <a:solidFill>
              <a:srgbClr val="6459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299</TotalTime>
  <Words>438</Words>
  <Application>Microsoft Office PowerPoint</Application>
  <PresentationFormat>On-screen Show (4:3)</PresentationFormat>
  <Paragraphs>105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PowerPoint Presentation</vt:lpstr>
      <vt:lpstr>PowerPoint Presentation</vt:lpstr>
      <vt:lpstr>PowerPoint Presentation</vt:lpstr>
      <vt:lpstr>Board of Directors</vt:lpstr>
      <vt:lpstr>Executive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 Joy campers are living proof that environmental compassion starts young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Dresmann</dc:creator>
  <cp:lastModifiedBy>Drew Dresmann</cp:lastModifiedBy>
  <cp:revision>47</cp:revision>
  <dcterms:created xsi:type="dcterms:W3CDTF">2015-04-22T01:22:09Z</dcterms:created>
  <dcterms:modified xsi:type="dcterms:W3CDTF">2015-06-05T15:39:43Z</dcterms:modified>
</cp:coreProperties>
</file>